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0" x="0"/>
            <a:ext cy="46913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9" name="Shape 9"/>
          <p:cNvCxnSpPr/>
          <p:nvPr/>
        </p:nvCxnSpPr>
        <p:spPr>
          <a:xfrm>
            <a:off y="4662139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0" name="Shape 10"/>
          <p:cNvSpPr txBox="1"/>
          <p:nvPr>
            <p:ph type="ctrTitle"/>
          </p:nvPr>
        </p:nvSpPr>
        <p:spPr>
          <a:xfrm>
            <a:off y="2490375" x="685800"/>
            <a:ext cy="2198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4572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4572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4572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4572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4572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4572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4572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4572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4572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y="4836035" x="685800"/>
            <a:ext cy="1032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/>
          <p:nvPr/>
        </p:nvSpPr>
        <p:spPr>
          <a:xfrm>
            <a:off y="0" x="0"/>
            <a:ext cy="1532999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4" name="Shape 14"/>
          <p:cNvCxnSpPr/>
          <p:nvPr/>
        </p:nvCxnSpPr>
        <p:spPr>
          <a:xfrm>
            <a:off y="1503833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5" name="Shape 1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0" x="0"/>
            <a:ext cy="15329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9" name="Shape 19"/>
          <p:cNvCxnSpPr/>
          <p:nvPr/>
        </p:nvCxnSpPr>
        <p:spPr>
          <a:xfrm>
            <a:off y="1503833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0" x="0"/>
            <a:ext cy="1532999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25" name="Shape 25"/>
          <p:cNvCxnSpPr/>
          <p:nvPr/>
        </p:nvCxnSpPr>
        <p:spPr>
          <a:xfrm>
            <a:off y="1503833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b="0" sz="1800">
                <a:solidFill>
                  <a:schemeClr val="dk2"/>
                </a:solidFill>
              </a:defRPr>
            </a:lvl1pPr>
            <a:lvl2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b="0" sz="1800">
                <a:solidFill>
                  <a:schemeClr val="dk2"/>
                </a:solidFill>
              </a:defRPr>
            </a:lvl2pPr>
            <a:lvl3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b="0" sz="1800">
                <a:solidFill>
                  <a:schemeClr val="dk2"/>
                </a:solidFill>
              </a:defRPr>
            </a:lvl3pPr>
            <a:lvl4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b="0" sz="1800">
                <a:solidFill>
                  <a:schemeClr val="dk2"/>
                </a:solidFill>
              </a:defRPr>
            </a:lvl4pPr>
            <a:lvl5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b="0" sz="1800">
                <a:solidFill>
                  <a:schemeClr val="dk2"/>
                </a:solidFill>
              </a:defRPr>
            </a:lvl5pPr>
            <a:lvl6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b="0" sz="1800">
                <a:solidFill>
                  <a:schemeClr val="dk2"/>
                </a:solidFill>
              </a:defRPr>
            </a:lvl6pPr>
            <a:lvl7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b="0" sz="1800">
                <a:solidFill>
                  <a:schemeClr val="dk2"/>
                </a:solidFill>
              </a:defRPr>
            </a:lvl7pPr>
            <a:lvl8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b="0" sz="1800">
                <a:solidFill>
                  <a:schemeClr val="dk2"/>
                </a:solidFill>
              </a:defRPr>
            </a:lvl8pPr>
            <a:lvl9pPr algn="l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b="0"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Shape 29"/>
          <p:cNvSpPr/>
          <p:nvPr/>
        </p:nvSpPr>
        <p:spPr>
          <a:xfrm>
            <a:off y="0" x="4274"/>
            <a:ext cy="5875200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30" name="Shape 30"/>
          <p:cNvCxnSpPr/>
          <p:nvPr/>
        </p:nvCxnSpPr>
        <p:spPr>
          <a:xfrm>
            <a:off y="5845828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bg>
      <p:bgPr>
        <a:solidFill>
          <a:schemeClr val="dk2"/>
        </a:solidFill>
      </p:bgPr>
    </p:bg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gif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gif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 txBox="1"/>
          <p:nvPr>
            <p:ph type="ctrTitle"/>
          </p:nvPr>
        </p:nvSpPr>
        <p:spPr>
          <a:xfrm>
            <a:off y="0" x="685800"/>
            <a:ext cy="21984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Iberian Peninsula</a:t>
            </a:r>
          </a:p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y="4836035" x="685800"/>
            <a:ext cy="10325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35" name="Shape 35"/>
          <p:cNvSpPr/>
          <p:nvPr/>
        </p:nvSpPr>
        <p:spPr>
          <a:xfrm>
            <a:off y="2198400" x="1531017"/>
            <a:ext cy="4491791" cx="590148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br>
              <a:rPr lang="en"/>
            </a:br>
            <a:r>
              <a:rPr lang="en"/>
              <a:t>History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1600200" x="354427"/>
            <a:ext cy="4967700" cx="8575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Etruscans one of the earliest civilizations to occupy the Italian Peninsula.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Center of Roman rule for almost 1000 years.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Rome was one of the first cities with over 1 million people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Trade in the middle ages lead to great wealth and cultural advancements.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Italy was the center of the Renaissance (1300s to 1500s)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Not united until 1861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Allied with U.S. in World War I</a:t>
            </a:r>
          </a:p>
          <a:p>
            <a:pPr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Taken over by Mussolini in the 1920s they allied with Germany and fought alongside them in World War II.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People and Culture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1600200" x="195577"/>
            <a:ext cy="4967700" cx="8780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Most people in Italy are Roman Catholic and speak Italian.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Some in the north speak French, German, and Slovene.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Culture largely developed from the Renaissance.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Many foods come from recipes dating back to the 1400s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Take siesta similar to other Mediterranean cultures and eat their largest meal midday.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Political and cultural center is still Rome with Roman ruins still found there: Colosseum and Forum among others.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Italy has had over 50 governments since the end of World War II due to many political parties and no majorities.</a:t>
            </a:r>
          </a:p>
          <a:p>
            <a:pPr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Still has a strong democracy and many freedoms.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North and South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1600200" x="271358"/>
            <a:ext cy="4967700" cx="8610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Northern Italy is richer and has cities with strong industry.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Milan, Genoa, and Turin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The Po River valley in the north is also home to rich farmlands.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To the east and south of the valley are rapidly growing cities such as Bologna, Florence, Trieste, and Venice.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Southern Italy, Sicily, and Sardinia are poorer and less industrialized with high poverty and unemployment rates.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The south produces olives, grapes, and citrus fruits.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Soil erosion and deforestation have long troubled the area.</a:t>
            </a:r>
          </a:p>
          <a:p>
            <a:pPr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Naples is the largest city in southern Italy.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Issues and Challenges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1600200" x="457200"/>
            <a:ext cy="5181300" cx="5850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Low birthrates have brought about an aging population.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Most population growth is due to immigration.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Pollution is also a threat to both the future and the past having damaged many historical monuments.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The government is now taking steps to protect and preserve monuments that were previously neglected.</a:t>
            </a:r>
          </a:p>
          <a:p>
            <a:pPr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The same economic woes that have plagued Spain and Portugal also face Italy as well.</a:t>
            </a:r>
          </a:p>
        </p:txBody>
      </p:sp>
      <p:sp>
        <p:nvSpPr>
          <p:cNvPr id="111" name="Shape 111"/>
          <p:cNvSpPr/>
          <p:nvPr/>
        </p:nvSpPr>
        <p:spPr>
          <a:xfrm>
            <a:off y="2034305" x="6054155"/>
            <a:ext cy="4524144" cx="305266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Spain</a:t>
            </a:r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Covers 85% of Iberia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Once ruled by the Romans, conquered by the Moors in the 700s.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brought new irrigation tech., new crops, and Islam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Moors surrendered last stronghold in Granada to Christian rulers in 1492.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Used its strong navy to build an empire in the 1500s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most of Central and South America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southwestern U.S.</a:t>
            </a:r>
          </a:p>
          <a:p>
            <a:pPr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parts of Africa and islands in the Caribbean and Pacific.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Loss of Empire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1600200" x="457200"/>
            <a:ext cy="4967700" cx="5193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Spain lost most of its colonial holdings in the 1800s.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1800s saw many wars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monarchy vs democratic rule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A civil war finally erupted in 1936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Dictator Francisco Franco ruled from 1939 to 1975.</a:t>
            </a:r>
          </a:p>
          <a:p>
            <a:pPr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Currently Spain is a constitutional monarchy.</a:t>
            </a:r>
          </a:p>
        </p:txBody>
      </p:sp>
      <p:sp>
        <p:nvSpPr>
          <p:cNvPr id="48" name="Shape 48"/>
          <p:cNvSpPr/>
          <p:nvPr/>
        </p:nvSpPr>
        <p:spPr>
          <a:xfrm>
            <a:off y="2347637" x="6072250"/>
            <a:ext cy="3171825" cx="23812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People and Culture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Nearly all people in Spain today are Roman Catholic.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More than 400 million around the world speak Spanish.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Most cities and towns feature a plaza.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Surrounded by public buildings they serve as social gathering places.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Plazas can be found throughout Central and South America as well as much of southern Europe.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Moorish influence can still be found throughout Spain.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Arabic architectural styles are common in southern Spain and Moorish place names still dot the landscape.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Economy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1600200" x="373102"/>
            <a:ext cy="4967700" cx="8500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Products: </a:t>
            </a:r>
          </a:p>
          <a:p>
            <a:pPr rtl="0" lvl="1" indent="-381000" marL="914400"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400" lang="en"/>
              <a:t>textiles and clothing, footwear, ships, and cars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Tourism: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</a:t>
            </a:r>
            <a:r>
              <a:rPr sz="2400" lang="en"/>
              <a:t>unny weather and beautiful scenery</a:t>
            </a:r>
          </a:p>
          <a:p>
            <a:pPr rtl="0" lvl="2" indent="-381000" marL="1371600"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Costa del Sol</a:t>
            </a:r>
            <a:r>
              <a:rPr sz="2400" lang="en"/>
              <a:t> 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Pyrenees mountains and Balearic Islands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Historical and cultural sites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Agriculture: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Spain is a leading producer of olive oil and wine.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Citrus fruits such as oranges from the Valencia region</a:t>
            </a:r>
          </a:p>
          <a:p>
            <a:pPr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Corn, potatoes, and tomatoes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Issues and Challenges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Basque movement for independence.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 group known as the ETA has killed many including government officials.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High rates of unemployment and immigration from Morocco.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Financial crisis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experienced a property boom from 1997 to 2007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fell into recession in '08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unemployment hit 25% in 2012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Portugal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1600200" x="195579"/>
            <a:ext cy="4967700" cx="5772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Like Spain, once controlled by Romans then Moors.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Portuguese developed from Latin with influence from Arabic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Developed a strong colonial empire after the Moors left.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Colonial holdings in Africa, Asia, and South America.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Formerly Angola, Brazil, Mozambique, and Timor.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Atlantic islands of Madeira and Azores still remain. </a:t>
            </a:r>
          </a:p>
        </p:txBody>
      </p:sp>
      <p:sp>
        <p:nvSpPr>
          <p:cNvPr id="73" name="Shape 73"/>
          <p:cNvSpPr/>
          <p:nvPr/>
        </p:nvSpPr>
        <p:spPr>
          <a:xfrm>
            <a:off y="1691161" x="5908153"/>
            <a:ext cy="4970638" cx="323584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Economy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Like Spain and much of the rest of the world, Portugal is also in a financial crisis which started in 2010.</a:t>
            </a:r>
          </a:p>
          <a:p>
            <a:pPr rtl="0" lvl="1" indent="-381000" marL="914400">
              <a:buClr>
                <a:schemeClr val="dk1"/>
              </a:buClr>
              <a:buSzPct val="100000"/>
              <a:buFont typeface="Courier New"/>
              <a:buChar char="o"/>
            </a:pPr>
            <a:r>
              <a:rPr sz="2400" lang="en"/>
              <a:t>Bailed out by IMF and EU in April 2011.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Also experiences high levels of immigration from North Africa.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Tourism is also very important.</a:t>
            </a:r>
          </a:p>
          <a:p>
            <a:pPr rtl="0"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Major wine producer.</a:t>
            </a:r>
          </a:p>
          <a:p>
            <a:pPr lvl="0" indent="-419100" marL="457200">
              <a:buClr>
                <a:schemeClr val="dk1"/>
              </a:buClr>
              <a:buSzPct val="208333"/>
              <a:buFont typeface="Arial"/>
              <a:buChar char="•"/>
            </a:pPr>
            <a:r>
              <a:rPr sz="2400" lang="en"/>
              <a:t>World's leading producer of cork.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type="ctrTitle"/>
          </p:nvPr>
        </p:nvSpPr>
        <p:spPr>
          <a:xfrm>
            <a:off y="0" x="685800"/>
            <a:ext cy="21984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Italy</a:t>
            </a:r>
          </a:p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y="4836035" x="685800"/>
            <a:ext cy="10325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86" name="Shape 86"/>
          <p:cNvSpPr/>
          <p:nvPr/>
        </p:nvSpPr>
        <p:spPr>
          <a:xfrm>
            <a:off y="2370775" x="2435262"/>
            <a:ext cy="4171950" cx="41052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